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9"/>
  </p:notesMasterIdLst>
  <p:sldIdLst>
    <p:sldId id="287" r:id="rId2"/>
    <p:sldId id="286" r:id="rId3"/>
    <p:sldId id="289" r:id="rId4"/>
    <p:sldId id="279" r:id="rId5"/>
    <p:sldId id="290" r:id="rId6"/>
    <p:sldId id="280" r:id="rId7"/>
    <p:sldId id="291" r:id="rId8"/>
    <p:sldId id="292" r:id="rId9"/>
    <p:sldId id="293" r:id="rId10"/>
    <p:sldId id="300" r:id="rId11"/>
    <p:sldId id="294" r:id="rId12"/>
    <p:sldId id="295" r:id="rId13"/>
    <p:sldId id="303" r:id="rId14"/>
    <p:sldId id="302" r:id="rId15"/>
    <p:sldId id="298" r:id="rId16"/>
    <p:sldId id="301" r:id="rId17"/>
    <p:sldId id="30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B95"/>
    <a:srgbClr val="00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74F8B4-CFB0-4C7D-AD3D-57CF9FD8806B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C3115E-3C17-404A-B6BB-9D4EA5093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98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637DF9CD-0076-456C-AD7D-DEDBADE197F6}" type="slidenum">
              <a:rPr lang="ru-RU" smtClean="0"/>
              <a:pPr eaLnBrk="1" hangingPunct="1"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151 h 2182"/>
                <a:gd name="T4" fmla="*/ 6818 w 4897"/>
                <a:gd name="T5" fmla="*/ 1151 h 2182"/>
                <a:gd name="T6" fmla="*/ 681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3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259A-24D2-4590-96D0-30EA88F92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4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2B9F-78BD-4416-962F-3BB8F2443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8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41E69-8981-4CDE-8322-690159EC2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07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E66D-218B-43EF-B41B-A0C25CA94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0225-EC7B-4300-B3E2-B042BF288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8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B3FD-2090-4EA9-8CEB-7172B033D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9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667B-B32C-4CB3-B729-7F7B0C429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1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8264-192C-479B-BCFF-87B5CA8FE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7B56-6CC8-403B-AD1C-DE4D1C62B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0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EF766-9453-4380-8489-CD8B80942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2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3CBDF-AA63-4BB9-AAC3-B6F96C78E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22A0-E646-4561-96AD-DEE4F8ACF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9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7 h 2182"/>
                <a:gd name="T4" fmla="*/ 6818 w 4897"/>
                <a:gd name="T5" fmla="*/ 247 h 2182"/>
                <a:gd name="T6" fmla="*/ 681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27 h 2182"/>
                <a:gd name="T4" fmla="*/ 6818 w 4897"/>
                <a:gd name="T5" fmla="*/ 227 h 2182"/>
                <a:gd name="T6" fmla="*/ 681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4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1304AFD-B815-445F-A543-F7CCA6741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428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8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25717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000" dirty="0">
                <a:solidFill>
                  <a:srgbClr val="FFFF00"/>
                </a:solidFill>
                <a:effectLst/>
              </a:rPr>
              <a:t>Велосипедист — водитель транспортного средства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3075" name="Picture 2" descr="http://fb.ru/misc/i/gallery/23426/686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5875338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280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00"/>
                </a:solidFill>
              </a:rPr>
              <a:t>           Исключения из предыдущего правила</a:t>
            </a:r>
          </a:p>
          <a:p>
            <a:r>
              <a:rPr lang="ru-RU" sz="2000"/>
              <a:t>По проезжей части можно ехать, если ширина велосипеда или груза превышает 1 метр.</a:t>
            </a:r>
          </a:p>
          <a:p>
            <a:r>
              <a:rPr lang="ru-RU" sz="2000"/>
              <a:t>По проезжей части можно ехать, если движение осуществляется в колоннах.</a:t>
            </a:r>
          </a:p>
          <a:p>
            <a:r>
              <a:rPr lang="ru-RU" sz="2000"/>
              <a:t>По тротуару или пешеходной дорожке можно ехать, если Вы сопровождаете велосипедиста возрастом до 14 лет или перевозите ребенка в возрасте до 7 лет.</a:t>
            </a:r>
          </a:p>
        </p:txBody>
      </p:sp>
      <p:pic>
        <p:nvPicPr>
          <p:cNvPr id="12291" name="Picture 2" descr="http://www.kolesa.ru/uploads/bnnews/2015/06/16/d7f531d4d93bb88681c261df729be753-995x0-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113" y="2924175"/>
            <a:ext cx="549433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5875" y="4445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Движение велосипедистов в возрасте от 7 до 14 лет</a:t>
            </a:r>
            <a:r>
              <a:rPr lang="ru-RU"/>
              <a:t> возможно по тротуарам, пешеходным, велосипедным и велопешеходным дорожкам, а также в пределах пешеходных зон.</a:t>
            </a:r>
          </a:p>
          <a:p>
            <a:r>
              <a:rPr lang="ru-RU" b="1">
                <a:solidFill>
                  <a:srgbClr val="FFFF00"/>
                </a:solidFill>
              </a:rPr>
              <a:t>Движение велосипедистов в возрасте до 7 лет</a:t>
            </a:r>
            <a:r>
              <a:rPr lang="ru-RU"/>
              <a:t> возможно только вместе с пешеходами (по тротуарам, пешеходным и велопешеходным дорожкам, пешеходным зонам).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07950" y="1720850"/>
            <a:ext cx="90360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Если движение велосипедиста по тротуару, пешеходной дорожке, обочине или в пределах пешеходных зон подвергает опасности или создает помехи для движения иных лиц, велосипедист должен спешиться и руководствоваться требованиями, предусмотренными настоящими Правилами для движения пешеходов.</a:t>
            </a:r>
          </a:p>
        </p:txBody>
      </p:sp>
      <p:pic>
        <p:nvPicPr>
          <p:cNvPr id="13316" name="Picture 2" descr="http://velofans.ru/files/2015/velomoto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743325"/>
            <a:ext cx="56165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4925" y="115888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При движении велосипедистов по правому краю проезжей части в случаях, предусмотренных настоящими Правилами, </a:t>
            </a:r>
            <a:r>
              <a:rPr lang="ru-RU">
                <a:solidFill>
                  <a:srgbClr val="FFFF00"/>
                </a:solidFill>
              </a:rPr>
              <a:t>велосипедисты должны двигаться только в один ряд</a:t>
            </a:r>
            <a:r>
              <a:rPr lang="ru-RU"/>
              <a:t>.</a:t>
            </a:r>
          </a:p>
          <a:p>
            <a:r>
              <a:rPr lang="ru-RU"/>
              <a:t>Допускается движение колонны велосипедистов в два ряда в случае, если габаритная ширина велосипедов не превышает 0,75 м.</a:t>
            </a:r>
          </a:p>
          <a:p>
            <a:r>
              <a:rPr lang="ru-RU">
                <a:solidFill>
                  <a:srgbClr val="FFFF00"/>
                </a:solidFill>
              </a:rPr>
              <a:t>Колонна велосипедистов </a:t>
            </a:r>
            <a:r>
              <a:rPr lang="ru-RU"/>
              <a:t>должна быть разделена на группы по 10 велосипедистов в случае однорядного движения либо на группы по 10 пар в случае двухрядного движения. Для облегчения обгона расстояние между группами должно составлять 80 - 100 м.</a:t>
            </a:r>
          </a:p>
        </p:txBody>
      </p:sp>
      <p:pic>
        <p:nvPicPr>
          <p:cNvPr id="14339" name="Picture 4" descr="http://greenconnect.ru/upload/iblock/458/45884cdd1ddc7e6e171c45ae19dc19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255963"/>
            <a:ext cx="5761037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54000" y="666750"/>
            <a:ext cx="90011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Водитель транспортного средства, приближающегося к нерегулируемому пешеходному переходу, обязан уступить дорогу пешеходам, переходящим дорогу или вступившим на проезжую часть (трамвайные пути) для осуществления перехода.</a:t>
            </a:r>
          </a:p>
        </p:txBody>
      </p:sp>
      <p:pic>
        <p:nvPicPr>
          <p:cNvPr id="15363" name="Picture 2" descr="http://bike78.narod.ru/pic/1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924175"/>
            <a:ext cx="58324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4948238"/>
          </a:xfrm>
        </p:spPr>
        <p:txBody>
          <a:bodyPr>
            <a:noAutofit/>
          </a:bodyPr>
          <a:lstStyle/>
          <a:p>
            <a:pPr marL="109728" indent="0">
              <a:buFont typeface="Wingdings" pitchFamily="2" charset="2"/>
              <a:buNone/>
              <a:defRPr/>
            </a:pPr>
            <a:r>
              <a:rPr lang="ru-RU" sz="2000" dirty="0"/>
              <a:t>Велосипедистам не разрешается пересекать дорогу по пешеходному переходу, равно как и разворачиваться на пешеходном переходе; в этом случае нужно слезть с велосипеда и перейти дорогу как пешеход.</a:t>
            </a:r>
          </a:p>
          <a:p>
            <a:pPr>
              <a:defRPr/>
            </a:pPr>
            <a:endParaRPr lang="ru-RU" sz="1800" b="1" dirty="0"/>
          </a:p>
        </p:txBody>
      </p: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611188" y="620713"/>
            <a:ext cx="806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/>
          </a:p>
        </p:txBody>
      </p:sp>
      <p:pic>
        <p:nvPicPr>
          <p:cNvPr id="16388" name="Picture 2" descr="http://gorka.dp.ua/wp-content/gallery/pddforvelo/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663" y="2349500"/>
            <a:ext cx="5761037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572500" cy="4525962"/>
          </a:xfrm>
        </p:spPr>
        <p:txBody>
          <a:bodyPr>
            <a:normAutofit/>
          </a:bodyPr>
          <a:lstStyle/>
          <a:p>
            <a:pPr marL="109728" indent="0">
              <a:buFont typeface="Wingdings" pitchFamily="2" charset="2"/>
              <a:buNone/>
              <a:defRPr/>
            </a:pPr>
            <a:r>
              <a:rPr lang="ru-RU" dirty="0" smtClean="0"/>
              <a:t>                      Сигналы, </a:t>
            </a:r>
          </a:p>
          <a:p>
            <a:pPr marL="109728" indent="0">
              <a:buFont typeface="Wingdings" pitchFamily="2" charset="2"/>
              <a:buNone/>
              <a:defRPr/>
            </a:pPr>
            <a:r>
              <a:rPr lang="ru-RU" dirty="0" smtClean="0"/>
              <a:t>          подаваемые велосипедистами</a:t>
            </a:r>
            <a:endParaRPr lang="ru-RU" dirty="0"/>
          </a:p>
        </p:txBody>
      </p:sp>
      <p:pic>
        <p:nvPicPr>
          <p:cNvPr id="17411" name="Picture 2" descr="https://twentysix.ru/uploads/images/00/32/40/2016/02/16/d99c74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78644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519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2000" b="1" dirty="0" err="1"/>
              <a:t>управлять</a:t>
            </a:r>
            <a:r>
              <a:rPr lang="de-DE" sz="2000" b="1" dirty="0"/>
              <a:t> </a:t>
            </a:r>
            <a:r>
              <a:rPr lang="de-DE" sz="2000" b="1" dirty="0" err="1"/>
              <a:t>велосипедом</a:t>
            </a:r>
            <a:r>
              <a:rPr lang="de-DE" sz="2000" b="1" dirty="0"/>
              <a:t>, </a:t>
            </a:r>
            <a:r>
              <a:rPr lang="de-DE" sz="2000" b="1" dirty="0" err="1"/>
              <a:t>мопедом</a:t>
            </a:r>
            <a:r>
              <a:rPr lang="de-DE" sz="2000" b="1" dirty="0"/>
              <a:t>, </a:t>
            </a:r>
            <a:r>
              <a:rPr lang="de-DE" sz="2000" b="1" dirty="0" err="1"/>
              <a:t>не</a:t>
            </a:r>
            <a:r>
              <a:rPr lang="de-DE" sz="2000" b="1" dirty="0"/>
              <a:t> </a:t>
            </a:r>
            <a:r>
              <a:rPr lang="de-DE" sz="2000" b="1" dirty="0" err="1"/>
              <a:t>держась</a:t>
            </a:r>
            <a:r>
              <a:rPr lang="de-DE" sz="2000" b="1" dirty="0"/>
              <a:t> </a:t>
            </a:r>
            <a:r>
              <a:rPr lang="de-DE" sz="2000" b="1" dirty="0" err="1"/>
              <a:t>за</a:t>
            </a:r>
            <a:r>
              <a:rPr lang="de-DE" sz="2000" b="1" dirty="0"/>
              <a:t> </a:t>
            </a:r>
            <a:r>
              <a:rPr lang="de-DE" sz="2000" b="1" dirty="0" err="1"/>
              <a:t>руль</a:t>
            </a:r>
            <a:r>
              <a:rPr lang="de-DE" sz="2000" b="1" dirty="0"/>
              <a:t> </a:t>
            </a:r>
            <a:r>
              <a:rPr lang="de-DE" sz="2000" b="1" dirty="0" err="1"/>
              <a:t>хотя</a:t>
            </a:r>
            <a:r>
              <a:rPr lang="de-DE" sz="2000" b="1" dirty="0"/>
              <a:t> </a:t>
            </a:r>
            <a:r>
              <a:rPr lang="de-DE" sz="2000" b="1" dirty="0" err="1"/>
              <a:t>бы</a:t>
            </a:r>
            <a:r>
              <a:rPr lang="de-DE" sz="2000" b="1" dirty="0"/>
              <a:t> </a:t>
            </a:r>
            <a:r>
              <a:rPr lang="de-DE" sz="2000" b="1" dirty="0" err="1"/>
              <a:t>одной</a:t>
            </a:r>
            <a:r>
              <a:rPr lang="de-DE" sz="2000" b="1" dirty="0"/>
              <a:t> </a:t>
            </a:r>
            <a:r>
              <a:rPr lang="de-DE" sz="2000" b="1" dirty="0" err="1"/>
              <a:t>рукой</a:t>
            </a:r>
            <a:r>
              <a:rPr lang="de-DE" sz="2000" b="1" dirty="0"/>
              <a:t>;</a:t>
            </a:r>
            <a:endParaRPr lang="ru-RU" sz="2000" b="1" dirty="0"/>
          </a:p>
          <a:p>
            <a:pPr>
              <a:defRPr/>
            </a:pPr>
            <a:r>
              <a:rPr lang="de-DE" sz="2000" b="1" dirty="0" err="1">
                <a:solidFill>
                  <a:srgbClr val="002060"/>
                </a:solidFill>
              </a:rPr>
              <a:t>перевозить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груз</a:t>
            </a:r>
            <a:r>
              <a:rPr lang="de-DE" sz="2000" b="1" dirty="0">
                <a:solidFill>
                  <a:srgbClr val="002060"/>
                </a:solidFill>
              </a:rPr>
              <a:t>, </a:t>
            </a:r>
            <a:r>
              <a:rPr lang="de-DE" sz="2000" b="1" dirty="0" err="1">
                <a:solidFill>
                  <a:srgbClr val="002060"/>
                </a:solidFill>
              </a:rPr>
              <a:t>который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выступает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более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чем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на</a:t>
            </a:r>
            <a:r>
              <a:rPr lang="de-DE" sz="2000" b="1" dirty="0">
                <a:solidFill>
                  <a:srgbClr val="002060"/>
                </a:solidFill>
              </a:rPr>
              <a:t> 0,5 м </a:t>
            </a:r>
            <a:r>
              <a:rPr lang="de-DE" sz="2000" b="1" dirty="0" err="1">
                <a:solidFill>
                  <a:srgbClr val="002060"/>
                </a:solidFill>
              </a:rPr>
              <a:t>по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длине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или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ширине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за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габариты</a:t>
            </a:r>
            <a:r>
              <a:rPr lang="de-DE" sz="2000" b="1" dirty="0">
                <a:solidFill>
                  <a:srgbClr val="002060"/>
                </a:solidFill>
              </a:rPr>
              <a:t>, </a:t>
            </a:r>
            <a:r>
              <a:rPr lang="de-DE" sz="2000" b="1" dirty="0" err="1">
                <a:solidFill>
                  <a:srgbClr val="002060"/>
                </a:solidFill>
              </a:rPr>
              <a:t>или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груз</a:t>
            </a:r>
            <a:r>
              <a:rPr lang="de-DE" sz="2000" b="1" dirty="0">
                <a:solidFill>
                  <a:srgbClr val="002060"/>
                </a:solidFill>
              </a:rPr>
              <a:t>, </a:t>
            </a:r>
            <a:r>
              <a:rPr lang="de-DE" sz="2000" b="1" dirty="0" err="1">
                <a:solidFill>
                  <a:srgbClr val="002060"/>
                </a:solidFill>
              </a:rPr>
              <a:t>мешающий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управлению</a:t>
            </a:r>
            <a:r>
              <a:rPr lang="de-DE" sz="2000" b="1" dirty="0">
                <a:solidFill>
                  <a:srgbClr val="002060"/>
                </a:solidFill>
              </a:rPr>
              <a:t>;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de-DE" sz="2000" b="1" dirty="0" err="1">
                <a:solidFill>
                  <a:srgbClr val="002060"/>
                </a:solidFill>
              </a:rPr>
              <a:t>перевозить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пассажиров</a:t>
            </a:r>
            <a:r>
              <a:rPr lang="de-DE" sz="2000" b="1" dirty="0">
                <a:solidFill>
                  <a:srgbClr val="002060"/>
                </a:solidFill>
              </a:rPr>
              <a:t>, </a:t>
            </a:r>
            <a:r>
              <a:rPr lang="de-DE" sz="2000" b="1" dirty="0" err="1">
                <a:solidFill>
                  <a:srgbClr val="002060"/>
                </a:solidFill>
              </a:rPr>
              <a:t>если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это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не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предусмотрено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конструкцией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транспортного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средства</a:t>
            </a:r>
            <a:r>
              <a:rPr lang="de-DE" sz="2000" b="1" dirty="0">
                <a:solidFill>
                  <a:srgbClr val="002060"/>
                </a:solidFill>
              </a:rPr>
              <a:t>;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de-DE" sz="2000" b="1" dirty="0" err="1">
                <a:solidFill>
                  <a:srgbClr val="92D050"/>
                </a:solidFill>
              </a:rPr>
              <a:t>перевозить</a:t>
            </a:r>
            <a:r>
              <a:rPr lang="de-DE" sz="2000" b="1" dirty="0">
                <a:solidFill>
                  <a:srgbClr val="92D050"/>
                </a:solidFill>
              </a:rPr>
              <a:t> </a:t>
            </a:r>
            <a:r>
              <a:rPr lang="de-DE" sz="2000" b="1" dirty="0" err="1">
                <a:solidFill>
                  <a:srgbClr val="92D050"/>
                </a:solidFill>
              </a:rPr>
              <a:t>детей</a:t>
            </a:r>
            <a:r>
              <a:rPr lang="de-DE" sz="2000" b="1" dirty="0">
                <a:solidFill>
                  <a:srgbClr val="92D050"/>
                </a:solidFill>
              </a:rPr>
              <a:t> </a:t>
            </a:r>
            <a:r>
              <a:rPr lang="de-DE" sz="2000" b="1" dirty="0" err="1">
                <a:solidFill>
                  <a:srgbClr val="92D050"/>
                </a:solidFill>
              </a:rPr>
              <a:t>до</a:t>
            </a:r>
            <a:r>
              <a:rPr lang="de-DE" sz="2000" b="1" dirty="0">
                <a:solidFill>
                  <a:srgbClr val="92D050"/>
                </a:solidFill>
              </a:rPr>
              <a:t> 7 </a:t>
            </a:r>
            <a:r>
              <a:rPr lang="de-DE" sz="2000" b="1" dirty="0" err="1">
                <a:solidFill>
                  <a:srgbClr val="92D050"/>
                </a:solidFill>
              </a:rPr>
              <a:t>лет</a:t>
            </a:r>
            <a:r>
              <a:rPr lang="de-DE" sz="2000" b="1" dirty="0">
                <a:solidFill>
                  <a:srgbClr val="92D050"/>
                </a:solidFill>
              </a:rPr>
              <a:t> </a:t>
            </a:r>
            <a:r>
              <a:rPr lang="de-DE" sz="2000" b="1" dirty="0" err="1">
                <a:solidFill>
                  <a:srgbClr val="92D050"/>
                </a:solidFill>
              </a:rPr>
              <a:t>при</a:t>
            </a:r>
            <a:r>
              <a:rPr lang="de-DE" sz="2000" b="1" dirty="0">
                <a:solidFill>
                  <a:srgbClr val="92D050"/>
                </a:solidFill>
              </a:rPr>
              <a:t> </a:t>
            </a:r>
            <a:r>
              <a:rPr lang="de-DE" sz="2000" b="1" dirty="0" err="1">
                <a:solidFill>
                  <a:srgbClr val="92D050"/>
                </a:solidFill>
              </a:rPr>
              <a:t>отсутствии</a:t>
            </a:r>
            <a:r>
              <a:rPr lang="de-DE" sz="2000" b="1" dirty="0">
                <a:solidFill>
                  <a:srgbClr val="92D050"/>
                </a:solidFill>
              </a:rPr>
              <a:t> </a:t>
            </a:r>
            <a:r>
              <a:rPr lang="de-DE" sz="2000" b="1" dirty="0" err="1">
                <a:solidFill>
                  <a:srgbClr val="92D050"/>
                </a:solidFill>
              </a:rPr>
              <a:t>специально</a:t>
            </a:r>
            <a:r>
              <a:rPr lang="de-DE" sz="2000" b="1" dirty="0">
                <a:solidFill>
                  <a:srgbClr val="92D050"/>
                </a:solidFill>
              </a:rPr>
              <a:t> </a:t>
            </a:r>
            <a:r>
              <a:rPr lang="de-DE" sz="2000" b="1" dirty="0" err="1">
                <a:solidFill>
                  <a:srgbClr val="92D050"/>
                </a:solidFill>
              </a:rPr>
              <a:t>оборудованных</a:t>
            </a:r>
            <a:r>
              <a:rPr lang="de-DE" sz="2000" b="1" dirty="0">
                <a:solidFill>
                  <a:srgbClr val="92D050"/>
                </a:solidFill>
              </a:rPr>
              <a:t> </a:t>
            </a:r>
            <a:r>
              <a:rPr lang="de-DE" sz="2000" b="1" dirty="0" err="1">
                <a:solidFill>
                  <a:srgbClr val="92D050"/>
                </a:solidFill>
              </a:rPr>
              <a:t>для</a:t>
            </a:r>
            <a:r>
              <a:rPr lang="de-DE" sz="2000" b="1" dirty="0">
                <a:solidFill>
                  <a:srgbClr val="92D050"/>
                </a:solidFill>
              </a:rPr>
              <a:t> </a:t>
            </a:r>
            <a:r>
              <a:rPr lang="de-DE" sz="2000" b="1" dirty="0" err="1">
                <a:solidFill>
                  <a:srgbClr val="92D050"/>
                </a:solidFill>
              </a:rPr>
              <a:t>них</a:t>
            </a:r>
            <a:r>
              <a:rPr lang="de-DE" sz="2000" b="1" dirty="0">
                <a:solidFill>
                  <a:srgbClr val="92D050"/>
                </a:solidFill>
              </a:rPr>
              <a:t> </a:t>
            </a:r>
            <a:r>
              <a:rPr lang="de-DE" sz="2000" b="1" dirty="0" err="1">
                <a:solidFill>
                  <a:srgbClr val="92D050"/>
                </a:solidFill>
              </a:rPr>
              <a:t>мест</a:t>
            </a:r>
            <a:r>
              <a:rPr lang="de-DE" sz="2000" b="1" dirty="0">
                <a:solidFill>
                  <a:srgbClr val="92D050"/>
                </a:solidFill>
              </a:rPr>
              <a:t>;</a:t>
            </a:r>
            <a:endParaRPr lang="ru-RU" sz="2000" b="1" dirty="0">
              <a:solidFill>
                <a:srgbClr val="92D050"/>
              </a:solidFill>
            </a:endParaRPr>
          </a:p>
          <a:p>
            <a:pPr>
              <a:defRPr/>
            </a:pPr>
            <a:r>
              <a:rPr lang="de-DE" sz="2000" b="1" dirty="0" err="1">
                <a:solidFill>
                  <a:srgbClr val="00B050"/>
                </a:solidFill>
              </a:rPr>
              <a:t>поворачивать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налево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или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разворачиваться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на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дорогах</a:t>
            </a:r>
            <a:r>
              <a:rPr lang="de-DE" sz="2000" b="1" dirty="0">
                <a:solidFill>
                  <a:srgbClr val="00B050"/>
                </a:solidFill>
              </a:rPr>
              <a:t> с </a:t>
            </a:r>
            <a:r>
              <a:rPr lang="de-DE" sz="2000" b="1" dirty="0" err="1">
                <a:solidFill>
                  <a:srgbClr val="00B050"/>
                </a:solidFill>
              </a:rPr>
              <a:t>трамвайным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движением</a:t>
            </a:r>
            <a:r>
              <a:rPr lang="de-DE" sz="2000" b="1" dirty="0">
                <a:solidFill>
                  <a:srgbClr val="00B050"/>
                </a:solidFill>
              </a:rPr>
              <a:t> и </a:t>
            </a:r>
            <a:r>
              <a:rPr lang="de-DE" sz="2000" b="1" dirty="0" err="1">
                <a:solidFill>
                  <a:srgbClr val="00B050"/>
                </a:solidFill>
              </a:rPr>
              <a:t>на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дорогах</a:t>
            </a:r>
            <a:r>
              <a:rPr lang="de-DE" sz="2000" b="1" dirty="0">
                <a:solidFill>
                  <a:srgbClr val="00B050"/>
                </a:solidFill>
              </a:rPr>
              <a:t>, </a:t>
            </a:r>
            <a:r>
              <a:rPr lang="de-DE" sz="2000" b="1" dirty="0" err="1">
                <a:solidFill>
                  <a:srgbClr val="00B050"/>
                </a:solidFill>
              </a:rPr>
              <a:t>имеющих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более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одной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полосы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для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движения</a:t>
            </a:r>
            <a:r>
              <a:rPr lang="de-DE" sz="2000" b="1" dirty="0">
                <a:solidFill>
                  <a:srgbClr val="00B050"/>
                </a:solidFill>
              </a:rPr>
              <a:t> в </a:t>
            </a:r>
            <a:r>
              <a:rPr lang="de-DE" sz="2000" b="1" dirty="0" err="1">
                <a:solidFill>
                  <a:srgbClr val="00B050"/>
                </a:solidFill>
              </a:rPr>
              <a:t>данном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направлении</a:t>
            </a:r>
            <a:r>
              <a:rPr lang="de-DE" sz="2000" b="1" dirty="0">
                <a:solidFill>
                  <a:srgbClr val="00B050"/>
                </a:solidFill>
              </a:rPr>
              <a:t>;</a:t>
            </a:r>
            <a:endParaRPr lang="ru-RU" sz="20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de-DE" sz="2000" b="1" dirty="0" err="1" smtClean="0">
                <a:solidFill>
                  <a:srgbClr val="00B0F0"/>
                </a:solidFill>
              </a:rPr>
              <a:t>пересекать</a:t>
            </a:r>
            <a:r>
              <a:rPr lang="de-DE" sz="2000" b="1" dirty="0" smtClean="0">
                <a:solidFill>
                  <a:srgbClr val="00B0F0"/>
                </a:solidFill>
              </a:rPr>
              <a:t> </a:t>
            </a:r>
            <a:r>
              <a:rPr lang="de-DE" sz="2000" b="1" dirty="0" err="1">
                <a:solidFill>
                  <a:srgbClr val="00B0F0"/>
                </a:solidFill>
              </a:rPr>
              <a:t>дорогу</a:t>
            </a:r>
            <a:r>
              <a:rPr lang="de-DE" sz="2000" b="1" dirty="0">
                <a:solidFill>
                  <a:srgbClr val="00B0F0"/>
                </a:solidFill>
              </a:rPr>
              <a:t> </a:t>
            </a:r>
            <a:r>
              <a:rPr lang="de-DE" sz="2000" b="1" dirty="0" err="1">
                <a:solidFill>
                  <a:srgbClr val="00B0F0"/>
                </a:solidFill>
              </a:rPr>
              <a:t>по</a:t>
            </a:r>
            <a:r>
              <a:rPr lang="de-DE" sz="2000" b="1" dirty="0">
                <a:solidFill>
                  <a:srgbClr val="00B0F0"/>
                </a:solidFill>
              </a:rPr>
              <a:t> </a:t>
            </a:r>
            <a:r>
              <a:rPr lang="de-DE" sz="2000" b="1" dirty="0" err="1">
                <a:solidFill>
                  <a:srgbClr val="00B0F0"/>
                </a:solidFill>
              </a:rPr>
              <a:t>пешеходным</a:t>
            </a:r>
            <a:r>
              <a:rPr lang="de-DE" sz="2000" b="1" dirty="0">
                <a:solidFill>
                  <a:srgbClr val="00B0F0"/>
                </a:solidFill>
              </a:rPr>
              <a:t> </a:t>
            </a:r>
            <a:r>
              <a:rPr lang="de-DE" sz="2000" b="1" dirty="0" err="1">
                <a:solidFill>
                  <a:srgbClr val="00B0F0"/>
                </a:solidFill>
              </a:rPr>
              <a:t>переходам</a:t>
            </a:r>
            <a:r>
              <a:rPr lang="de-DE" sz="2000" b="1" dirty="0">
                <a:solidFill>
                  <a:srgbClr val="00B0F0"/>
                </a:solidFill>
              </a:rPr>
              <a:t>.</a:t>
            </a:r>
            <a:endParaRPr lang="ru-RU" sz="20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de-DE" sz="2000" b="1" dirty="0" err="1" smtClean="0">
                <a:solidFill>
                  <a:srgbClr val="FFC000"/>
                </a:solidFill>
              </a:rPr>
              <a:t>Запрещается</a:t>
            </a:r>
            <a:r>
              <a:rPr lang="de-DE" sz="2000" b="1" dirty="0" smtClean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буксировка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велосипедов</a:t>
            </a:r>
            <a:r>
              <a:rPr lang="de-DE" sz="2000" b="1" dirty="0">
                <a:solidFill>
                  <a:srgbClr val="FFC000"/>
                </a:solidFill>
              </a:rPr>
              <a:t> и </a:t>
            </a:r>
            <a:r>
              <a:rPr lang="de-DE" sz="2000" b="1" dirty="0" err="1">
                <a:solidFill>
                  <a:srgbClr val="FFC000"/>
                </a:solidFill>
              </a:rPr>
              <a:t>мопедов</a:t>
            </a:r>
            <a:r>
              <a:rPr lang="de-DE" sz="2000" b="1" dirty="0">
                <a:solidFill>
                  <a:srgbClr val="FFC000"/>
                </a:solidFill>
              </a:rPr>
              <a:t>, а </a:t>
            </a:r>
            <a:r>
              <a:rPr lang="de-DE" sz="2000" b="1" dirty="0" err="1">
                <a:solidFill>
                  <a:srgbClr val="FFC000"/>
                </a:solidFill>
              </a:rPr>
              <a:t>также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буксировка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велосипедами</a:t>
            </a:r>
            <a:r>
              <a:rPr lang="de-DE" sz="2000" b="1" dirty="0">
                <a:solidFill>
                  <a:srgbClr val="FFC000"/>
                </a:solidFill>
              </a:rPr>
              <a:t> и </a:t>
            </a:r>
            <a:r>
              <a:rPr lang="de-DE" sz="2000" b="1" dirty="0" err="1">
                <a:solidFill>
                  <a:srgbClr val="FFC000"/>
                </a:solidFill>
              </a:rPr>
              <a:t>мопедами</a:t>
            </a:r>
            <a:r>
              <a:rPr lang="de-DE" sz="2000" b="1" dirty="0">
                <a:solidFill>
                  <a:srgbClr val="FFC000"/>
                </a:solidFill>
              </a:rPr>
              <a:t>, </a:t>
            </a:r>
            <a:r>
              <a:rPr lang="de-DE" sz="2000" b="1" dirty="0" err="1">
                <a:solidFill>
                  <a:srgbClr val="FFC000"/>
                </a:solidFill>
              </a:rPr>
              <a:t>кроме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буксировки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прицепа</a:t>
            </a:r>
            <a:r>
              <a:rPr lang="de-DE" sz="2000" b="1" dirty="0">
                <a:solidFill>
                  <a:srgbClr val="FFC000"/>
                </a:solidFill>
              </a:rPr>
              <a:t>, </a:t>
            </a:r>
            <a:r>
              <a:rPr lang="de-DE" sz="2000" b="1" dirty="0" err="1">
                <a:solidFill>
                  <a:srgbClr val="FFC000"/>
                </a:solidFill>
              </a:rPr>
              <a:t>предназначенного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для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эксплуатации</a:t>
            </a:r>
            <a:r>
              <a:rPr lang="de-DE" sz="2000" b="1" dirty="0">
                <a:solidFill>
                  <a:srgbClr val="FFC000"/>
                </a:solidFill>
              </a:rPr>
              <a:t> с </a:t>
            </a:r>
            <a:r>
              <a:rPr lang="de-DE" sz="2000" b="1" dirty="0" err="1">
                <a:solidFill>
                  <a:srgbClr val="FFC000"/>
                </a:solidFill>
              </a:rPr>
              <a:t>велосипедом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или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мопедом</a:t>
            </a:r>
            <a:r>
              <a:rPr lang="de-DE" sz="2000" b="1" dirty="0">
                <a:solidFill>
                  <a:srgbClr val="FFC000"/>
                </a:solidFill>
              </a:rPr>
              <a:t>.</a:t>
            </a:r>
            <a:endParaRPr lang="ru-RU" sz="2000" b="1" dirty="0">
              <a:solidFill>
                <a:srgbClr val="FFC000"/>
              </a:solidFill>
            </a:endParaRPr>
          </a:p>
          <a:p>
            <a:pPr>
              <a:defRPr/>
            </a:pPr>
            <a:endParaRPr lang="ru-RU" sz="18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50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Водителям велосипеда запрещается: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7893" y="548680"/>
            <a:ext cx="571504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ПОМНИТЕ!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250825" y="1341438"/>
            <a:ext cx="86423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В соответствие а с КОАП РФ практически любое нарушение правил дорожного движения, допущенное велосипедистом, должно быть наказано штрафом в размере </a:t>
            </a:r>
            <a:r>
              <a:rPr lang="ru-RU" b="1"/>
              <a:t>800 рублей</a:t>
            </a:r>
            <a:r>
              <a:rPr lang="ru-RU"/>
              <a:t>. Единственное исключение - нарушение, допущенное в состоянии опьянения. Оно наказывается штрафом в размере 1 000 - 1 500 рублей.</a:t>
            </a:r>
          </a:p>
        </p:txBody>
      </p:sp>
      <p:pic>
        <p:nvPicPr>
          <p:cNvPr id="19460" name="Picture 2" descr="http://gaibrest.by/wp-content/uploads/2016/08/IMG_1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263" y="2973388"/>
            <a:ext cx="58197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487" y="1366606"/>
            <a:ext cx="8101042" cy="2786083"/>
          </a:xfrm>
        </p:spPr>
        <p:txBody>
          <a:bodyPr>
            <a:noAutofit/>
            <a:scene3d>
              <a:camera prst="orthographicFront"/>
              <a:lightRig rig="soft" dir="t"/>
            </a:scene3d>
            <a:sp3d extrusionH="57150" prstMaterial="softEdge">
              <a:bevelT w="25400" h="25400" prst="coolSlant"/>
            </a:sp3d>
          </a:bodyPr>
          <a:lstStyle/>
          <a:p>
            <a:pPr>
              <a:defRPr/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                                       </a:t>
            </a:r>
            <a:endParaRPr lang="ru-RU" sz="1600" dirty="0">
              <a:effectLst/>
            </a:endParaRPr>
          </a:p>
        </p:txBody>
      </p:sp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2771775" y="549275"/>
            <a:ext cx="369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План урока</a:t>
            </a:r>
            <a:endParaRPr lang="ru-RU" sz="2400"/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1700213"/>
            <a:ext cx="78486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1.Опрос по правилам дорожного движения для пешеходов</a:t>
            </a:r>
          </a:p>
          <a:p>
            <a:pPr>
              <a:defRPr/>
            </a:pPr>
            <a:r>
              <a:rPr lang="ru-RU" b="1" dirty="0"/>
              <a:t>2.Термины ПДД, элементы дороги и дорожные знаки для велосипедистов. Техническое состояние велосипеда</a:t>
            </a:r>
          </a:p>
          <a:p>
            <a:pPr>
              <a:defRPr/>
            </a:pPr>
            <a:r>
              <a:rPr lang="ru-RU" dirty="0"/>
              <a:t>3.</a:t>
            </a:r>
            <a:r>
              <a:rPr lang="ru-RU" b="1" dirty="0"/>
              <a:t>Правила дорожного движения для велосипедистов</a:t>
            </a:r>
          </a:p>
          <a:p>
            <a:pPr marL="109728">
              <a:defRPr/>
            </a:pPr>
            <a:r>
              <a:rPr lang="ru-RU" b="1" dirty="0"/>
              <a:t>4. Сигналы, подаваемые велосипедистами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487" y="1366606"/>
            <a:ext cx="8101042" cy="2786083"/>
          </a:xfrm>
        </p:spPr>
        <p:txBody>
          <a:bodyPr>
            <a:noAutofit/>
            <a:scene3d>
              <a:camera prst="orthographicFront"/>
              <a:lightRig rig="soft" dir="t"/>
            </a:scene3d>
            <a:sp3d extrusionH="57150" prstMaterial="softEdge">
              <a:bevelT w="25400" h="25400" prst="coolSlant"/>
            </a:sp3d>
          </a:bodyPr>
          <a:lstStyle/>
          <a:p>
            <a:pPr>
              <a:defRPr/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                                       </a:t>
            </a:r>
            <a:endParaRPr lang="ru-RU" sz="1600" dirty="0">
              <a:effectLst/>
            </a:endParaRPr>
          </a:p>
        </p:txBody>
      </p: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2771775" y="549275"/>
            <a:ext cx="369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Найти нарушение ПДД</a:t>
            </a:r>
            <a:endParaRPr lang="ru-RU" sz="2400"/>
          </a:p>
        </p:txBody>
      </p:sp>
      <p:pic>
        <p:nvPicPr>
          <p:cNvPr id="5124" name="Picture 6" descr="http://kazved.ru/uploadimg/236434_53592_11-velo-mura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568801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457200" y="765175"/>
            <a:ext cx="828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              Водитель транспортного средства обязан:</a:t>
            </a:r>
          </a:p>
          <a:p>
            <a:r>
              <a:rPr lang="ru-RU"/>
              <a:t>     Перед выездом проверить и в пути обеспечить исправное техническое состояние транспортного средства.</a:t>
            </a:r>
          </a:p>
          <a:p>
            <a:r>
              <a:rPr lang="ru-RU"/>
              <a:t>     Правила дорожного движения </a:t>
            </a:r>
            <a:r>
              <a:rPr lang="ru-RU" b="1"/>
              <a:t>запрещают движение велосипеда</a:t>
            </a:r>
            <a:r>
              <a:rPr lang="ru-RU"/>
              <a:t>, у которого есть </a:t>
            </a:r>
            <a:r>
              <a:rPr lang="ru-RU" b="1"/>
              <a:t>неисправности рабочей тормозной системы или рулевого управления</a:t>
            </a:r>
            <a:r>
              <a:rPr lang="ru-RU"/>
              <a:t>.</a:t>
            </a:r>
          </a:p>
          <a:p>
            <a:r>
              <a:rPr lang="ru-RU"/>
              <a:t>     В темное время суток на велосипеде должны быть включены фары или фонари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141413" y="188913"/>
            <a:ext cx="705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Техническое состояние велосипеда</a:t>
            </a:r>
          </a:p>
        </p:txBody>
      </p:sp>
      <p:pic>
        <p:nvPicPr>
          <p:cNvPr id="6148" name="Picture 2" descr="http://s.vtambove.ru/localStorage/news/78/72/80/03/78728003_resizedScaled_817to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113" y="2997200"/>
            <a:ext cx="561657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88900" y="131763"/>
            <a:ext cx="9055100" cy="79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Термины ПДД</a:t>
            </a:r>
            <a:r>
              <a:rPr lang="ru-RU" sz="2400"/>
              <a:t/>
            </a:r>
            <a:br>
              <a:rPr lang="ru-RU" sz="2400"/>
            </a:br>
            <a:r>
              <a:rPr lang="de-DE" sz="2400">
                <a:solidFill>
                  <a:srgbClr val="FFFF00"/>
                </a:solidFill>
              </a:rPr>
              <a:t>"Велосипед"</a:t>
            </a:r>
            <a:r>
              <a:rPr lang="de-DE" sz="2400"/>
              <a:t> - транспортное средство, кроме инвалидных колясок, которое имеет по крайней мере два колеса и приводится в движение как правило мускульной энергией лиц, находящихся на этом транспортном средстве, в частности при помощи педалей или рукояток, и может также иметь электродвигатель номинальной максимальной мощностью в режиме длительной нагрузки, не превышающей 0,25 кВт, автоматически отключающийся на скорости более 25 км/ч.</a:t>
            </a:r>
            <a:endParaRPr lang="ru-RU" sz="2400"/>
          </a:p>
          <a:p>
            <a:endParaRPr lang="ru-RU" sz="2400">
              <a:solidFill>
                <a:srgbClr val="FFFF00"/>
              </a:solidFill>
            </a:endParaRPr>
          </a:p>
          <a:p>
            <a:r>
              <a:rPr lang="de-DE" sz="2400">
                <a:solidFill>
                  <a:srgbClr val="FFFF00"/>
                </a:solidFill>
              </a:rPr>
              <a:t>"Велосипедист" - лицо, управляющее велосипедом.</a:t>
            </a:r>
            <a:r>
              <a:rPr lang="ru-RU" sz="2400"/>
              <a:t> Водитель велосипеда не является пешеходом во время  движения. </a:t>
            </a:r>
            <a:r>
              <a:rPr lang="ru-RU" sz="2400">
                <a:solidFill>
                  <a:srgbClr val="FF0000"/>
                </a:solidFill>
              </a:rPr>
              <a:t>Однако человек, ведущий велосипед, пешеходом   является.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de-DE" sz="2400"/>
              <a:t>.</a:t>
            </a:r>
            <a:r>
              <a:rPr lang="ru-RU" sz="2400"/>
              <a:t>                     </a:t>
            </a:r>
            <a:r>
              <a:rPr lang="ru-RU" sz="2400" b="1">
                <a:solidFill>
                  <a:srgbClr val="FF0000"/>
                </a:solidFill>
              </a:rPr>
              <a:t>                     </a:t>
            </a:r>
          </a:p>
          <a:p>
            <a:r>
              <a:rPr lang="ru-RU" sz="2400" b="1">
                <a:solidFill>
                  <a:srgbClr val="FF0000"/>
                </a:solidFill>
              </a:rPr>
              <a:t>                                                </a:t>
            </a:r>
          </a:p>
          <a:p>
            <a:endParaRPr lang="ru-RU" b="1">
              <a:solidFill>
                <a:srgbClr val="FF0000"/>
              </a:solidFill>
            </a:endParaRP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0" y="549275"/>
            <a:ext cx="9144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>
                <a:solidFill>
                  <a:srgbClr val="FFFF00"/>
                </a:solidFill>
              </a:rPr>
              <a:t>"Велосипедная дорожка"</a:t>
            </a:r>
            <a:r>
              <a:rPr lang="de-DE" sz="2000"/>
              <a:t> - конструктивно отделенный от проезжей части и тротуара элемент дороги (либо отдельная дорога), предназначенный для движения велосипедистов и обозначенный </a:t>
            </a:r>
            <a:r>
              <a:rPr lang="de-DE" sz="2000">
                <a:solidFill>
                  <a:srgbClr val="FF0000"/>
                </a:solidFill>
              </a:rPr>
              <a:t>знаком 4.4.1.</a:t>
            </a:r>
            <a:endParaRPr lang="ru-RU" sz="2000">
              <a:solidFill>
                <a:srgbClr val="FF0000"/>
              </a:solidFill>
            </a:endParaRPr>
          </a:p>
          <a:p>
            <a:endParaRPr lang="ru-RU" sz="2000">
              <a:solidFill>
                <a:srgbClr val="FFFF00"/>
              </a:solidFill>
            </a:endParaRPr>
          </a:p>
          <a:p>
            <a:endParaRPr lang="ru-RU" sz="2000">
              <a:solidFill>
                <a:srgbClr val="FFFF00"/>
              </a:solidFill>
            </a:endParaRPr>
          </a:p>
          <a:p>
            <a:endParaRPr lang="ru-RU" sz="2000">
              <a:solidFill>
                <a:srgbClr val="FFFF00"/>
              </a:solidFill>
            </a:endParaRPr>
          </a:p>
          <a:p>
            <a:endParaRPr lang="ru-RU" sz="2000">
              <a:solidFill>
                <a:srgbClr val="FFFF00"/>
              </a:solidFill>
            </a:endParaRPr>
          </a:p>
          <a:p>
            <a:endParaRPr lang="ru-RU" sz="2000">
              <a:solidFill>
                <a:srgbClr val="FFFF00"/>
              </a:solidFill>
            </a:endParaRPr>
          </a:p>
          <a:p>
            <a:endParaRPr lang="ru-RU" sz="2000">
              <a:solidFill>
                <a:srgbClr val="FFFF00"/>
              </a:solidFill>
            </a:endParaRPr>
          </a:p>
          <a:p>
            <a:endParaRPr lang="ru-RU" sz="2000">
              <a:solidFill>
                <a:srgbClr val="FFFF00"/>
              </a:solidFill>
            </a:endParaRPr>
          </a:p>
          <a:p>
            <a:r>
              <a:rPr lang="de-DE" sz="2000">
                <a:solidFill>
                  <a:srgbClr val="FFFF00"/>
                </a:solidFill>
              </a:rPr>
              <a:t>"Полоса для велосипедистов"</a:t>
            </a:r>
            <a:r>
              <a:rPr lang="de-DE" sz="2000"/>
              <a:t> </a:t>
            </a:r>
            <a:r>
              <a:rPr lang="ru-RU" sz="2000"/>
              <a:t>"Полоса для велосипедистов" - полоса проезжей части, предназначенная для движения на велосипедах и мопедах, отделенная от остальной проезжей части горизонтальной разметкой и обозначенная </a:t>
            </a:r>
            <a:r>
              <a:rPr lang="ru-RU" sz="2000">
                <a:solidFill>
                  <a:srgbClr val="FF0000"/>
                </a:solidFill>
              </a:rPr>
              <a:t>знаком 5.14.2.</a:t>
            </a: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3925888" y="5661025"/>
            <a:ext cx="1512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de-DE" b="1">
                <a:solidFill>
                  <a:srgbClr val="FF0000"/>
                </a:solidFill>
              </a:rPr>
              <a:t>знак </a:t>
            </a:r>
            <a:r>
              <a:rPr lang="ru-RU" b="1">
                <a:solidFill>
                  <a:srgbClr val="FF0000"/>
                </a:solidFill>
              </a:rPr>
              <a:t>5</a:t>
            </a:r>
            <a:r>
              <a:rPr lang="de-DE" b="1">
                <a:solidFill>
                  <a:srgbClr val="FF0000"/>
                </a:solidFill>
              </a:rPr>
              <a:t>.4.1</a:t>
            </a:r>
            <a:r>
              <a:rPr lang="ru-RU" b="1">
                <a:solidFill>
                  <a:srgbClr val="FF0000"/>
                </a:solidFill>
              </a:rPr>
              <a:t>2</a:t>
            </a:r>
            <a:r>
              <a:rPr lang="de-DE" b="1">
                <a:solidFill>
                  <a:srgbClr val="FF0000"/>
                </a:solidFill>
              </a:rPr>
              <a:t>.</a:t>
            </a:r>
            <a:r>
              <a:rPr lang="ru-RU" b="1">
                <a:solidFill>
                  <a:srgbClr val="FF0000"/>
                </a:solidFill>
              </a:rPr>
              <a:t/>
            </a:r>
            <a:br>
              <a:rPr lang="ru-RU" b="1">
                <a:solidFill>
                  <a:srgbClr val="FF0000"/>
                </a:solidFill>
              </a:rPr>
            </a:br>
            <a:endParaRPr lang="ru-RU"/>
          </a:p>
        </p:txBody>
      </p:sp>
      <p:pic>
        <p:nvPicPr>
          <p:cNvPr id="8196" name="Picture 2" descr="Дорожный знак 4.4.1 «Велосипедная дорожка или полоса для велосипедистов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288" y="2171700"/>
            <a:ext cx="16589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4033838" y="2605088"/>
            <a:ext cx="1512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de-DE" b="1">
                <a:solidFill>
                  <a:srgbClr val="FF0000"/>
                </a:solidFill>
              </a:rPr>
              <a:t>знак 4.4.1.</a:t>
            </a:r>
            <a:r>
              <a:rPr lang="ru-RU" b="1">
                <a:solidFill>
                  <a:srgbClr val="FF0000"/>
                </a:solidFill>
              </a:rPr>
              <a:t/>
            </a:r>
            <a:br>
              <a:rPr lang="ru-RU" b="1">
                <a:solidFill>
                  <a:srgbClr val="FF0000"/>
                </a:solidFill>
              </a:rPr>
            </a:br>
            <a:endParaRPr lang="ru-RU"/>
          </a:p>
        </p:txBody>
      </p:sp>
      <p:pic>
        <p:nvPicPr>
          <p:cNvPr id="8198" name="Picture 10" descr="Знак 5.14.2 Полоса для велосипедис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763" y="5246688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487" y="1366606"/>
            <a:ext cx="8101042" cy="2786083"/>
          </a:xfrm>
        </p:spPr>
        <p:txBody>
          <a:bodyPr>
            <a:noAutofit/>
            <a:scene3d>
              <a:camera prst="orthographicFront"/>
              <a:lightRig rig="soft" dir="t"/>
            </a:scene3d>
            <a:sp3d extrusionH="57150" prstMaterial="softEdge">
              <a:bevelT w="25400" h="25400" prst="coolSlant"/>
            </a:sp3d>
          </a:bodyPr>
          <a:lstStyle/>
          <a:p>
            <a:pPr>
              <a:defRPr/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                                       </a:t>
            </a:r>
            <a:endParaRPr lang="ru-RU" sz="1600" dirty="0">
              <a:effectLst/>
            </a:endParaRPr>
          </a:p>
        </p:txBody>
      </p:sp>
      <p:pic>
        <p:nvPicPr>
          <p:cNvPr id="9219" name="Picture 2" descr="http://ipdd.adrive.by/PDD/IMG/conspect/Chapter01/2.78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815975"/>
            <a:ext cx="8569325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2771775" y="317500"/>
            <a:ext cx="369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Элементы дороги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Непосредственно к велосипедистам относятся только два дорожных знака: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3573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Дорожные знаки, для велосипедистов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928938"/>
            <a:ext cx="8435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1214438" y="4929188"/>
            <a:ext cx="757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Тем не менее, водитель велосипеда обязан соблюдать и прочие транспортные знаки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асположение велосипедиста на проезжей ч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579596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107950" y="188913"/>
            <a:ext cx="88566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00"/>
                </a:solidFill>
              </a:rPr>
              <a:t>Движение велосипедистов старше 14 лет</a:t>
            </a:r>
            <a:r>
              <a:rPr lang="ru-RU" sz="1600">
                <a:solidFill>
                  <a:srgbClr val="FFFF00"/>
                </a:solidFill>
              </a:rPr>
              <a:t> возможно в порядке убывания:</a:t>
            </a:r>
          </a:p>
          <a:p>
            <a:r>
              <a:rPr lang="ru-RU" sz="1600">
                <a:solidFill>
                  <a:srgbClr val="00B0F0"/>
                </a:solidFill>
              </a:rPr>
              <a:t>Каждый последующий пункт в нижеприведенном списке подразумевает, что предыдущие пункты отсутствуют.</a:t>
            </a:r>
          </a:p>
          <a:p>
            <a:r>
              <a:rPr lang="ru-RU" sz="1600"/>
              <a:t>- По велосипедной, велопешеходной дорожкам или полосе для велосипедистов.</a:t>
            </a:r>
          </a:p>
          <a:p>
            <a:r>
              <a:rPr lang="ru-RU" sz="1600"/>
              <a:t>- По правому краю проезжей части.</a:t>
            </a:r>
          </a:p>
          <a:p>
            <a:r>
              <a:rPr lang="ru-RU" sz="1600"/>
              <a:t>- По обочине.</a:t>
            </a:r>
          </a:p>
          <a:p>
            <a:r>
              <a:rPr lang="ru-RU" sz="1600"/>
              <a:t>- По тротуару или пешеходной дорожке.</a:t>
            </a:r>
          </a:p>
        </p:txBody>
      </p:sp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5795963" y="3055938"/>
            <a:ext cx="334803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F0"/>
                </a:solidFill>
              </a:rPr>
              <a:t>1</a:t>
            </a:r>
            <a:r>
              <a:rPr lang="ru-RU" sz="1600" b="1"/>
              <a:t> . </a:t>
            </a:r>
            <a:r>
              <a:rPr lang="ru-RU" sz="1600"/>
              <a:t>велосипедная, </a:t>
            </a:r>
          </a:p>
          <a:p>
            <a:r>
              <a:rPr lang="ru-RU" sz="1600"/>
              <a:t>велопешеходная дорожка</a:t>
            </a:r>
          </a:p>
          <a:p>
            <a:r>
              <a:rPr lang="ru-RU" sz="1600"/>
              <a:t> или полоса для </a:t>
            </a:r>
          </a:p>
          <a:p>
            <a:r>
              <a:rPr lang="ru-RU" sz="1600"/>
              <a:t>велосипедистов</a:t>
            </a:r>
            <a:endParaRPr lang="ru-RU" sz="1600" b="1"/>
          </a:p>
          <a:p>
            <a:r>
              <a:rPr lang="ru-RU" sz="1600" b="1">
                <a:solidFill>
                  <a:srgbClr val="00B0F0"/>
                </a:solidFill>
              </a:rPr>
              <a:t>2</a:t>
            </a:r>
            <a:r>
              <a:rPr lang="ru-RU" sz="1600" b="1"/>
              <a:t>. </a:t>
            </a:r>
            <a:r>
              <a:rPr lang="ru-RU" sz="1600"/>
              <a:t>правый край проезжей части</a:t>
            </a:r>
          </a:p>
          <a:p>
            <a:r>
              <a:rPr lang="ru-RU" sz="1600">
                <a:solidFill>
                  <a:srgbClr val="00B0F0"/>
                </a:solidFill>
              </a:rPr>
              <a:t>3</a:t>
            </a:r>
            <a:r>
              <a:rPr lang="ru-RU" sz="1600"/>
              <a:t>. Обочина</a:t>
            </a:r>
          </a:p>
          <a:p>
            <a:r>
              <a:rPr lang="ru-RU" sz="1600">
                <a:solidFill>
                  <a:srgbClr val="00B0F0"/>
                </a:solidFill>
              </a:rPr>
              <a:t>4</a:t>
            </a:r>
            <a:r>
              <a:rPr lang="ru-RU" sz="1600"/>
              <a:t>. тротуар или пешеходная дорожка.</a:t>
            </a:r>
          </a:p>
          <a:p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2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00"/>
      </a:hlink>
      <a:folHlink>
        <a:srgbClr val="FFFF99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433</TotalTime>
  <Words>309</Words>
  <Application>Microsoft Office PowerPoint</Application>
  <PresentationFormat>Экран (4:3)</PresentationFormat>
  <Paragraphs>75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 Black</vt:lpstr>
      <vt:lpstr>Arial</vt:lpstr>
      <vt:lpstr>Wingdings</vt:lpstr>
      <vt:lpstr>Calibri</vt:lpstr>
      <vt:lpstr>Трава</vt:lpstr>
      <vt:lpstr> Велосипедист — водитель транспортного средства</vt:lpstr>
      <vt:lpstr>                                                   </vt:lpstr>
      <vt:lpstr>                                                   </vt:lpstr>
      <vt:lpstr>Презентация PowerPoint</vt:lpstr>
      <vt:lpstr>Презентация PowerPoint</vt:lpstr>
      <vt:lpstr>Презентация PowerPoint</vt:lpstr>
      <vt:lpstr>                                                   </vt:lpstr>
      <vt:lpstr>Дорожные знаки, для велосипедистов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Водителям велосипеда запрещается: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Воробьевы</dc:creator>
  <cp:lastModifiedBy>Артем</cp:lastModifiedBy>
  <cp:revision>23</cp:revision>
  <dcterms:created xsi:type="dcterms:W3CDTF">1601-01-01T00:00:00Z</dcterms:created>
  <dcterms:modified xsi:type="dcterms:W3CDTF">2017-11-22T19:03:36Z</dcterms:modified>
</cp:coreProperties>
</file>